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33"/>
  </p:notesMasterIdLst>
  <p:sldIdLst>
    <p:sldId id="300" r:id="rId2"/>
    <p:sldId id="299" r:id="rId3"/>
    <p:sldId id="269" r:id="rId4"/>
    <p:sldId id="265" r:id="rId5"/>
    <p:sldId id="275" r:id="rId6"/>
    <p:sldId id="280" r:id="rId7"/>
    <p:sldId id="279" r:id="rId8"/>
    <p:sldId id="281" r:id="rId9"/>
    <p:sldId id="282" r:id="rId10"/>
    <p:sldId id="289" r:id="rId11"/>
    <p:sldId id="288" r:id="rId12"/>
    <p:sldId id="287" r:id="rId13"/>
    <p:sldId id="290" r:id="rId14"/>
    <p:sldId id="293" r:id="rId15"/>
    <p:sldId id="298" r:id="rId16"/>
    <p:sldId id="291" r:id="rId17"/>
    <p:sldId id="283" r:id="rId18"/>
    <p:sldId id="284" r:id="rId19"/>
    <p:sldId id="294" r:id="rId20"/>
    <p:sldId id="295" r:id="rId21"/>
    <p:sldId id="297" r:id="rId22"/>
    <p:sldId id="296" r:id="rId23"/>
    <p:sldId id="276" r:id="rId24"/>
    <p:sldId id="267" r:id="rId25"/>
    <p:sldId id="272" r:id="rId26"/>
    <p:sldId id="274" r:id="rId27"/>
    <p:sldId id="273" r:id="rId28"/>
    <p:sldId id="264" r:id="rId29"/>
    <p:sldId id="261" r:id="rId30"/>
    <p:sldId id="263" r:id="rId31"/>
    <p:sldId id="266" r:id="rId3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A14B2"/>
    <a:srgbClr val="00FFCC"/>
    <a:srgbClr val="CCFFFF"/>
    <a:srgbClr val="00CCFF"/>
    <a:srgbClr val="00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588" autoAdjust="0"/>
    <p:restoredTop sz="94624" autoAdjust="0"/>
  </p:normalViewPr>
  <p:slideViewPr>
    <p:cSldViewPr>
      <p:cViewPr>
        <p:scale>
          <a:sx n="50" d="100"/>
          <a:sy n="50" d="100"/>
        </p:scale>
        <p:origin x="-1956" y="-50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0EA770C-CEC2-4C1D-9617-5BBC7E72FA90}" type="datetimeFigureOut">
              <a:rPr lang="en-US" smtClean="0"/>
              <a:pPr/>
              <a:t>10/8/2017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38DBF95-1BAB-4D4F-9739-3B335AF3ADD8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8DBF95-1BAB-4D4F-9739-3B335AF3ADD8}" type="slidenum">
              <a:rPr lang="en-US" smtClean="0"/>
              <a:pPr/>
              <a:t>23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Title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5DBCAD-5C52-4803-B33C-1D83B6B76C44}" type="datetimeFigureOut">
              <a:rPr lang="en-US" smtClean="0"/>
              <a:pPr/>
              <a:t>10/8/2017</a:t>
            </a:fld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05C9889C-A71E-41ED-922C-C74622C5C33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5DBCAD-5C52-4803-B33C-1D83B6B76C44}" type="datetimeFigureOut">
              <a:rPr lang="en-US" smtClean="0"/>
              <a:pPr/>
              <a:t>10/8/2017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C9889C-A71E-41ED-922C-C74622C5C33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5DBCAD-5C52-4803-B33C-1D83B6B76C44}" type="datetimeFigureOut">
              <a:rPr lang="en-US" smtClean="0"/>
              <a:pPr/>
              <a:t>10/8/2017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C9889C-A71E-41ED-922C-C74622C5C33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7" name="Content Placeholder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5DBCAD-5C52-4803-B33C-1D83B6B76C44}" type="datetimeFigureOut">
              <a:rPr lang="en-US" smtClean="0"/>
              <a:pPr/>
              <a:t>10/8/2017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05C9889C-A71E-41ED-922C-C74622C5C33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5DBCAD-5C52-4803-B33C-1D83B6B76C44}" type="datetimeFigureOut">
              <a:rPr lang="en-US" smtClean="0"/>
              <a:pPr/>
              <a:t>10/8/2017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C9889C-A71E-41ED-922C-C74622C5C33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5DBCAD-5C52-4803-B33C-1D83B6B76C44}" type="datetimeFigureOut">
              <a:rPr lang="en-US" smtClean="0"/>
              <a:pPr/>
              <a:t>10/8/2017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C9889C-A71E-41ED-922C-C74622C5C33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5" name="Text Placeholder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8" name="Content Placeholder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5DBCAD-5C52-4803-B33C-1D83B6B76C44}" type="datetimeFigureOut">
              <a:rPr lang="en-US" smtClean="0"/>
              <a:pPr/>
              <a:t>10/8/2017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05C9889C-A71E-41ED-922C-C74622C5C33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5DBCAD-5C52-4803-B33C-1D83B6B76C44}" type="datetimeFigureOut">
              <a:rPr lang="en-US" smtClean="0"/>
              <a:pPr/>
              <a:t>10/8/2017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C9889C-A71E-41ED-922C-C74622C5C33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5DBCAD-5C52-4803-B33C-1D83B6B76C44}" type="datetimeFigureOut">
              <a:rPr lang="en-US" smtClean="0"/>
              <a:pPr/>
              <a:t>10/8/2017</a:t>
            </a:fld>
            <a:endParaRPr lang="en-US"/>
          </a:p>
        </p:txBody>
      </p:sp>
      <p:sp>
        <p:nvSpPr>
          <p:cNvPr id="24" name="Footer Placeholder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C9889C-A71E-41ED-922C-C74622C5C33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5DBCAD-5C52-4803-B33C-1D83B6B76C44}" type="datetimeFigureOut">
              <a:rPr lang="en-US" smtClean="0"/>
              <a:pPr/>
              <a:t>10/8/2017</a:t>
            </a:fld>
            <a:endParaRPr lang="en-US"/>
          </a:p>
        </p:txBody>
      </p:sp>
      <p:sp>
        <p:nvSpPr>
          <p:cNvPr id="29" name="Footer Placeholder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C9889C-A71E-41ED-922C-C74622C5C33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5DBCAD-5C52-4803-B33C-1D83B6B76C44}" type="datetimeFigureOut">
              <a:rPr lang="en-US" smtClean="0"/>
              <a:pPr/>
              <a:t>10/8/2017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C9889C-A71E-41ED-922C-C74622C5C33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9B5DBCAD-5C52-4803-B33C-1D83B6B76C44}" type="datetimeFigureOut">
              <a:rPr lang="en-US" smtClean="0"/>
              <a:pPr/>
              <a:t>10/8/2017</a:t>
            </a:fld>
            <a:endParaRPr lang="en-US"/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05C9889C-A71E-41ED-922C-C74622C5C33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itle Placeholder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jpe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jpeg"/><Relationship Id="rId3" Type="http://schemas.openxmlformats.org/officeDocument/2006/relationships/image" Target="../media/image36.jpeg"/><Relationship Id="rId7" Type="http://schemas.openxmlformats.org/officeDocument/2006/relationships/image" Target="../media/image40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9.jpeg"/><Relationship Id="rId5" Type="http://schemas.openxmlformats.org/officeDocument/2006/relationships/image" Target="../media/image38.jpeg"/><Relationship Id="rId4" Type="http://schemas.openxmlformats.org/officeDocument/2006/relationships/image" Target="../media/image37.jpeg"/><Relationship Id="rId9" Type="http://schemas.openxmlformats.org/officeDocument/2006/relationships/image" Target="../media/image42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-381000"/>
            <a:ext cx="9144000" cy="1752600"/>
          </a:xfrm>
          <a:solidFill>
            <a:srgbClr val="00B0F0"/>
          </a:solidFill>
          <a:ln>
            <a:solidFill>
              <a:srgbClr val="FFFF00"/>
            </a:solidFill>
          </a:ln>
          <a:scene3d>
            <a:camera prst="isometricOffAxis1Right"/>
            <a:lightRig rig="threePt" dir="t"/>
          </a:scene3d>
        </p:spPr>
        <p:txBody>
          <a:bodyPr>
            <a:noAutofit/>
          </a:bodyPr>
          <a:lstStyle/>
          <a:p>
            <a:r>
              <a:rPr lang="en-US" sz="13800" dirty="0" smtClean="0"/>
              <a:t>Welcome</a:t>
            </a:r>
            <a:r>
              <a:rPr lang="en-US" sz="9600" dirty="0" smtClean="0"/>
              <a:t/>
            </a:r>
            <a:br>
              <a:rPr lang="en-US" sz="9600" dirty="0" smtClean="0"/>
            </a:br>
            <a:r>
              <a:rPr lang="en-US" sz="9600" dirty="0" smtClean="0">
                <a:latin typeface="Algerian" pitchFamily="82" charset="0"/>
              </a:rPr>
              <a:t>WELCOME</a:t>
            </a:r>
            <a:r>
              <a:rPr lang="en-US" sz="9600" dirty="0"/>
              <a:t/>
            </a:r>
            <a:br>
              <a:rPr lang="en-US" sz="9600" dirty="0"/>
            </a:br>
            <a:endParaRPr lang="en-US" sz="96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52600"/>
            <a:ext cx="9144000" cy="53340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231770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2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3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219200"/>
          </a:xfrm>
          <a:solidFill>
            <a:srgbClr val="FFFF00"/>
          </a:solidFill>
        </p:spPr>
        <p:txBody>
          <a:bodyPr>
            <a:normAutofit/>
          </a:bodyPr>
          <a:lstStyle/>
          <a:p>
            <a:r>
              <a:rPr lang="en-US" dirty="0" smtClean="0"/>
              <a:t>Look at the picture and guess about it.</a:t>
            </a:r>
            <a:endParaRPr lang="en-US" dirty="0"/>
          </a:p>
        </p:txBody>
      </p:sp>
      <p:pic>
        <p:nvPicPr>
          <p:cNvPr id="7" name="Content Placeholder 6" descr="The Virgin Gorda Island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6200" y="1447800"/>
            <a:ext cx="4495800" cy="4267200"/>
          </a:xfrm>
        </p:spPr>
      </p:pic>
      <p:pic>
        <p:nvPicPr>
          <p:cNvPr id="8" name="Picture 7" descr="The Spice Island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35192" y="1447800"/>
            <a:ext cx="4419600" cy="4191000"/>
          </a:xfrm>
          <a:prstGeom prst="rect">
            <a:avLst/>
          </a:prstGeom>
        </p:spPr>
      </p:pic>
      <p:sp>
        <p:nvSpPr>
          <p:cNvPr id="9" name="Flowchart: Punched Tape 8"/>
          <p:cNvSpPr/>
          <p:nvPr/>
        </p:nvSpPr>
        <p:spPr>
          <a:xfrm>
            <a:off x="457200" y="5778192"/>
            <a:ext cx="3733800" cy="990600"/>
          </a:xfrm>
          <a:prstGeom prst="flowChartPunchedTap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/>
              <a:t>The Virgin </a:t>
            </a:r>
            <a:r>
              <a:rPr lang="en-US" sz="2800" b="1" dirty="0" err="1" smtClean="0"/>
              <a:t>Gorda</a:t>
            </a:r>
            <a:r>
              <a:rPr lang="en-US" sz="2800" b="1" dirty="0" smtClean="0"/>
              <a:t> Island </a:t>
            </a:r>
            <a:endParaRPr lang="en-US" sz="2800" b="1" dirty="0"/>
          </a:p>
        </p:txBody>
      </p:sp>
      <p:sp>
        <p:nvSpPr>
          <p:cNvPr id="10" name="Flowchart: Punched Tape 9"/>
          <p:cNvSpPr/>
          <p:nvPr/>
        </p:nvSpPr>
        <p:spPr>
          <a:xfrm>
            <a:off x="4953000" y="5715000"/>
            <a:ext cx="3733800" cy="990600"/>
          </a:xfrm>
          <a:prstGeom prst="flowChartPunchedTape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/>
              <a:t>The Spice Island</a:t>
            </a:r>
            <a:endParaRPr lang="en-US" sz="32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0" y="76200"/>
            <a:ext cx="9144000" cy="1143000"/>
          </a:xfrm>
          <a:solidFill>
            <a:srgbClr val="FFFF00"/>
          </a:solidFill>
        </p:spPr>
        <p:txBody>
          <a:bodyPr>
            <a:normAutofit/>
          </a:bodyPr>
          <a:lstStyle/>
          <a:p>
            <a:r>
              <a:rPr lang="en-US" dirty="0" smtClean="0"/>
              <a:t>Look at the picture and guess about it.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57200" y="6073914"/>
            <a:ext cx="4038600" cy="707886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/>
              <a:t>The Titanic</a:t>
            </a:r>
            <a:endParaRPr lang="en-US" sz="4000" dirty="0"/>
          </a:p>
        </p:txBody>
      </p:sp>
      <p:sp>
        <p:nvSpPr>
          <p:cNvPr id="10" name="TextBox 9"/>
          <p:cNvSpPr txBox="1"/>
          <p:nvPr/>
        </p:nvSpPr>
        <p:spPr>
          <a:xfrm>
            <a:off x="4953000" y="6054864"/>
            <a:ext cx="3657600" cy="707886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The Departure Int.</a:t>
            </a:r>
            <a:r>
              <a:rPr lang="en-US" sz="4000" dirty="0" smtClean="0"/>
              <a:t>  </a:t>
            </a:r>
            <a:endParaRPr lang="en-US" sz="4000" dirty="0"/>
          </a:p>
        </p:txBody>
      </p:sp>
      <p:pic>
        <p:nvPicPr>
          <p:cNvPr id="6" name="Picture 5" descr="untitled.bmp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9550" y="1295400"/>
            <a:ext cx="4425100" cy="4724400"/>
          </a:xfrm>
          <a:prstGeom prst="rect">
            <a:avLst/>
          </a:prstGeom>
        </p:spPr>
      </p:pic>
      <p:pic>
        <p:nvPicPr>
          <p:cNvPr id="7" name="Picture 6" descr="The departures international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24400" y="1295400"/>
            <a:ext cx="4133850" cy="4724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3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9050" y="0"/>
            <a:ext cx="9067800" cy="1143000"/>
          </a:xfrm>
          <a:solidFill>
            <a:srgbClr val="FFFF00"/>
          </a:solidFill>
        </p:spPr>
        <p:txBody>
          <a:bodyPr>
            <a:normAutofit/>
          </a:bodyPr>
          <a:lstStyle/>
          <a:p>
            <a:r>
              <a:rPr lang="en-US" dirty="0" smtClean="0"/>
              <a:t>Look at the picture and guess about it.</a:t>
            </a:r>
            <a:endParaRPr lang="en-US" dirty="0"/>
          </a:p>
        </p:txBody>
      </p:sp>
      <p:pic>
        <p:nvPicPr>
          <p:cNvPr id="5" name="Content Placeholder 4" descr="Mountain_Pass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33400" y="1181100"/>
            <a:ext cx="8153400" cy="4525963"/>
          </a:xfrm>
        </p:spPr>
      </p:pic>
      <p:sp>
        <p:nvSpPr>
          <p:cNvPr id="6" name="Frame 5"/>
          <p:cNvSpPr/>
          <p:nvPr/>
        </p:nvSpPr>
        <p:spPr>
          <a:xfrm>
            <a:off x="2209800" y="5715000"/>
            <a:ext cx="4724400" cy="1066800"/>
          </a:xfrm>
          <a:prstGeom prst="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smtClean="0">
                <a:solidFill>
                  <a:schemeClr val="tx2">
                    <a:lumMod val="50000"/>
                  </a:schemeClr>
                </a:solidFill>
              </a:rPr>
              <a:t>the Highlands</a:t>
            </a:r>
            <a:endParaRPr lang="en-US" sz="4800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4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5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38200"/>
          </a:xfrm>
          <a:solidFill>
            <a:srgbClr val="FFFF00"/>
          </a:solidFill>
        </p:spPr>
        <p:txBody>
          <a:bodyPr>
            <a:normAutofit/>
          </a:bodyPr>
          <a:lstStyle/>
          <a:p>
            <a:r>
              <a:rPr lang="en-US" dirty="0" smtClean="0"/>
              <a:t>Look at the picture and guess about it.</a:t>
            </a:r>
            <a:endParaRPr lang="en-US" dirty="0"/>
          </a:p>
        </p:txBody>
      </p:sp>
      <p:pic>
        <p:nvPicPr>
          <p:cNvPr id="5" name="Content Placeholder 4" descr="Ethnic group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5216" y="1066800"/>
            <a:ext cx="4360584" cy="4572000"/>
          </a:xfrm>
        </p:spPr>
      </p:pic>
      <p:pic>
        <p:nvPicPr>
          <p:cNvPr id="7" name="Picture 6" descr="The Hani Ethnic Gr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8200" y="1066800"/>
            <a:ext cx="4267200" cy="4572000"/>
          </a:xfrm>
          <a:prstGeom prst="rect">
            <a:avLst/>
          </a:prstGeom>
        </p:spPr>
      </p:pic>
      <p:sp>
        <p:nvSpPr>
          <p:cNvPr id="8" name="Snip Same Side Corner Rectangle 7"/>
          <p:cNvSpPr/>
          <p:nvPr/>
        </p:nvSpPr>
        <p:spPr>
          <a:xfrm>
            <a:off x="4876800" y="5791200"/>
            <a:ext cx="3657600" cy="838200"/>
          </a:xfrm>
          <a:prstGeom prst="snip2Same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/>
              <a:t>The Hani Ethnic Group</a:t>
            </a:r>
            <a:endParaRPr lang="en-US" sz="3200" b="1" dirty="0"/>
          </a:p>
        </p:txBody>
      </p:sp>
      <p:sp>
        <p:nvSpPr>
          <p:cNvPr id="9" name="Snip Same Side Corner Rectangle 8"/>
          <p:cNvSpPr/>
          <p:nvPr/>
        </p:nvSpPr>
        <p:spPr>
          <a:xfrm>
            <a:off x="381000" y="5791200"/>
            <a:ext cx="3810000" cy="838200"/>
          </a:xfrm>
          <a:prstGeom prst="snip2Same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/>
              <a:t>The </a:t>
            </a:r>
            <a:r>
              <a:rPr lang="en-US" sz="2400" b="1" dirty="0" err="1" smtClean="0"/>
              <a:t>Boitsuk</a:t>
            </a:r>
            <a:r>
              <a:rPr lang="en-US" sz="2400" b="1" dirty="0" smtClean="0"/>
              <a:t> Ethnic Group</a:t>
            </a:r>
            <a:endParaRPr lang="en-US" sz="32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  <a:solidFill>
            <a:srgbClr val="EA14B2"/>
          </a:solidFill>
        </p:spPr>
        <p:txBody>
          <a:bodyPr>
            <a:normAutofit/>
          </a:bodyPr>
          <a:lstStyle/>
          <a:p>
            <a:r>
              <a:rPr lang="en-US" dirty="0" smtClean="0"/>
              <a:t>Look at the picture and guess about it.</a:t>
            </a:r>
            <a:endParaRPr lang="en-US" dirty="0"/>
          </a:p>
        </p:txBody>
      </p:sp>
      <p:pic>
        <p:nvPicPr>
          <p:cNvPr id="7" name="Content Placeholder 6" descr="Quran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4604" y="1295400"/>
            <a:ext cx="4572000" cy="4724400"/>
          </a:xfrm>
        </p:spPr>
      </p:pic>
      <p:sp>
        <p:nvSpPr>
          <p:cNvPr id="8" name="TextBox 7"/>
          <p:cNvSpPr txBox="1"/>
          <p:nvPr/>
        </p:nvSpPr>
        <p:spPr>
          <a:xfrm>
            <a:off x="76200" y="6072277"/>
            <a:ext cx="4191000" cy="646331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/>
              <a:t>The Holy Quran </a:t>
            </a:r>
            <a:endParaRPr lang="en-US" sz="3600" dirty="0"/>
          </a:p>
        </p:txBody>
      </p:sp>
      <p:pic>
        <p:nvPicPr>
          <p:cNvPr id="9" name="Picture 8" descr="mosque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79796" y="1295400"/>
            <a:ext cx="4419600" cy="47244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4845205" y="6096440"/>
            <a:ext cx="3917795" cy="646331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/>
              <a:t>The mosque  </a:t>
            </a:r>
            <a:endParaRPr lang="en-US" sz="3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800" decel="100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0" y="0"/>
            <a:ext cx="9144000" cy="1143000"/>
          </a:xfrm>
          <a:prstGeom prst="rect">
            <a:avLst/>
          </a:prstGeom>
          <a:solidFill>
            <a:srgbClr val="EA14B2"/>
          </a:solidFill>
        </p:spPr>
        <p:txBody>
          <a:bodyPr vert="horz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+mj-lt"/>
                <a:ea typeface="+mj-ea"/>
                <a:cs typeface="+mj-cs"/>
              </a:rPr>
              <a:t>Look at the picture and guess about it.</a:t>
            </a:r>
            <a:endParaRPr kumimoji="0" lang="en-US" sz="3600" b="0" i="0" u="none" strike="noStrike" kern="1200" cap="all" spc="0" normalizeH="0" baseline="0" noProof="0" dirty="0">
              <a:ln>
                <a:noFill/>
              </a:ln>
              <a:solidFill>
                <a:schemeClr val="tx2"/>
              </a:solidFill>
              <a:effectLst>
                <a:reflection blurRad="12700" stA="48000" endA="300" endPos="55000" dir="5400000" sy="-90000" algn="bl" rotWithShape="0"/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6200" y="6072277"/>
            <a:ext cx="4191000" cy="646331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The </a:t>
            </a:r>
            <a:r>
              <a:rPr lang="en-US" sz="3200" dirty="0" err="1" smtClean="0"/>
              <a:t>Sangsad</a:t>
            </a:r>
            <a:r>
              <a:rPr lang="en-US" sz="3200" dirty="0" smtClean="0"/>
              <a:t> </a:t>
            </a:r>
            <a:r>
              <a:rPr lang="en-US" sz="3200" dirty="0" err="1" smtClean="0"/>
              <a:t>Bhavan</a:t>
            </a:r>
            <a:r>
              <a:rPr lang="en-US" sz="3600" dirty="0" smtClean="0"/>
              <a:t> </a:t>
            </a:r>
            <a:endParaRPr lang="en-US" sz="3600" dirty="0"/>
          </a:p>
        </p:txBody>
      </p:sp>
      <p:sp>
        <p:nvSpPr>
          <p:cNvPr id="8" name="TextBox 7"/>
          <p:cNvSpPr txBox="1"/>
          <p:nvPr/>
        </p:nvSpPr>
        <p:spPr>
          <a:xfrm>
            <a:off x="4845205" y="6096440"/>
            <a:ext cx="3917795" cy="646331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/>
              <a:t>The west  </a:t>
            </a:r>
            <a:endParaRPr lang="en-US" sz="3600" dirty="0"/>
          </a:p>
        </p:txBody>
      </p:sp>
      <p:pic>
        <p:nvPicPr>
          <p:cNvPr id="9" name="Picture 8" descr="Sangsad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500" y="1219200"/>
            <a:ext cx="4229100" cy="4648200"/>
          </a:xfrm>
          <a:prstGeom prst="rect">
            <a:avLst/>
          </a:prstGeom>
        </p:spPr>
      </p:pic>
      <p:pic>
        <p:nvPicPr>
          <p:cNvPr id="10" name="Picture 9" descr="The west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0" y="1219200"/>
            <a:ext cx="4419600" cy="4648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38200"/>
          </a:xfrm>
          <a:solidFill>
            <a:srgbClr val="FFFF00"/>
          </a:solidFill>
        </p:spPr>
        <p:txBody>
          <a:bodyPr>
            <a:normAutofit/>
          </a:bodyPr>
          <a:lstStyle/>
          <a:p>
            <a:r>
              <a:rPr lang="en-US" dirty="0" smtClean="0"/>
              <a:t>Look at the picture and guess about it.</a:t>
            </a:r>
            <a:endParaRPr lang="en-US" dirty="0"/>
          </a:p>
        </p:txBody>
      </p:sp>
      <p:pic>
        <p:nvPicPr>
          <p:cNvPr id="7" name="Content Placeholder 6" descr="newspaper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8600" y="1143000"/>
            <a:ext cx="4038600" cy="4800600"/>
          </a:xfrm>
        </p:spPr>
      </p:pic>
      <p:sp>
        <p:nvSpPr>
          <p:cNvPr id="9" name="TextBox 8"/>
          <p:cNvSpPr txBox="1"/>
          <p:nvPr/>
        </p:nvSpPr>
        <p:spPr>
          <a:xfrm>
            <a:off x="4724400" y="6096001"/>
            <a:ext cx="3886200" cy="584775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The Supreme Court</a:t>
            </a:r>
            <a:endParaRPr lang="en-US" sz="3200" dirty="0"/>
          </a:p>
        </p:txBody>
      </p:sp>
      <p:sp>
        <p:nvSpPr>
          <p:cNvPr id="10" name="TextBox 9"/>
          <p:cNvSpPr txBox="1"/>
          <p:nvPr/>
        </p:nvSpPr>
        <p:spPr>
          <a:xfrm>
            <a:off x="304800" y="6096000"/>
            <a:ext cx="3886200" cy="584775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The News Times</a:t>
            </a:r>
            <a:endParaRPr lang="en-US" sz="3200" dirty="0"/>
          </a:p>
        </p:txBody>
      </p:sp>
      <p:pic>
        <p:nvPicPr>
          <p:cNvPr id="12" name="Picture 11" descr="The supreme court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0" y="1143000"/>
            <a:ext cx="4267200" cy="4876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0" y="76200"/>
            <a:ext cx="9144000" cy="1143000"/>
          </a:xfrm>
          <a:solidFill>
            <a:srgbClr val="EA14B2"/>
          </a:solidFill>
        </p:spPr>
        <p:txBody>
          <a:bodyPr>
            <a:normAutofit/>
          </a:bodyPr>
          <a:lstStyle/>
          <a:p>
            <a:r>
              <a:rPr lang="en-US" dirty="0" smtClean="0"/>
              <a:t>Look at the picture and guess about it.</a:t>
            </a:r>
            <a:endParaRPr lang="en-US" dirty="0"/>
          </a:p>
        </p:txBody>
      </p:sp>
      <p:pic>
        <p:nvPicPr>
          <p:cNvPr id="5" name="Content Placeholder 4" descr="su.jpe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8600" y="1295400"/>
            <a:ext cx="4495800" cy="4344040"/>
          </a:xfrm>
        </p:spPr>
      </p:pic>
      <p:pic>
        <p:nvPicPr>
          <p:cNvPr id="6" name="Picture 5" descr="url.jpe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76800" y="1295400"/>
            <a:ext cx="4038600" cy="4343400"/>
          </a:xfrm>
          <a:prstGeom prst="rect">
            <a:avLst/>
          </a:prstGeom>
        </p:spPr>
      </p:pic>
      <p:sp>
        <p:nvSpPr>
          <p:cNvPr id="8" name="Oval 7"/>
          <p:cNvSpPr/>
          <p:nvPr/>
        </p:nvSpPr>
        <p:spPr>
          <a:xfrm>
            <a:off x="533400" y="5638800"/>
            <a:ext cx="3429000" cy="1143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smtClean="0"/>
              <a:t>The  sun</a:t>
            </a:r>
            <a:endParaRPr lang="en-US" sz="4400" dirty="0"/>
          </a:p>
        </p:txBody>
      </p:sp>
      <p:sp>
        <p:nvSpPr>
          <p:cNvPr id="9" name="Oval 8"/>
          <p:cNvSpPr/>
          <p:nvPr/>
        </p:nvSpPr>
        <p:spPr>
          <a:xfrm>
            <a:off x="5029200" y="5562600"/>
            <a:ext cx="3810000" cy="121920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smtClean="0"/>
              <a:t>The  moon</a:t>
            </a:r>
            <a:endParaRPr lang="en-US" sz="4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  <a:solidFill>
            <a:srgbClr val="FFFF00"/>
          </a:solidFill>
        </p:spPr>
        <p:txBody>
          <a:bodyPr>
            <a:normAutofit/>
          </a:bodyPr>
          <a:lstStyle/>
          <a:p>
            <a:r>
              <a:rPr lang="en-US" dirty="0" smtClean="0"/>
              <a:t>Look at the picture and guess about it.</a:t>
            </a:r>
            <a:endParaRPr lang="en-US" dirty="0"/>
          </a:p>
        </p:txBody>
      </p:sp>
      <p:pic>
        <p:nvPicPr>
          <p:cNvPr id="5" name="Content Placeholder 4" descr="Statue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33400" y="1219200"/>
            <a:ext cx="8153399" cy="4525963"/>
          </a:xfrm>
        </p:spPr>
      </p:pic>
      <p:sp>
        <p:nvSpPr>
          <p:cNvPr id="6" name="Frame 5"/>
          <p:cNvSpPr/>
          <p:nvPr/>
        </p:nvSpPr>
        <p:spPr>
          <a:xfrm>
            <a:off x="530148" y="5715000"/>
            <a:ext cx="8153400" cy="1143000"/>
          </a:xfrm>
          <a:prstGeom prst="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smtClean="0">
                <a:solidFill>
                  <a:schemeClr val="accent2">
                    <a:lumMod val="75000"/>
                  </a:schemeClr>
                </a:solidFill>
              </a:rPr>
              <a:t>The Statue of Liberty </a:t>
            </a:r>
            <a:endParaRPr lang="en-US" sz="4400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770" decel="10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" dur="770" decel="100000"/>
                                        <p:tgtEl>
                                          <p:spTgt spid="6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8" dur="77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0" dur="77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14400"/>
          </a:xfrm>
          <a:solidFill>
            <a:schemeClr val="accent3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en-US" dirty="0" smtClean="0"/>
              <a:t>Look at the picture and guess about it.</a:t>
            </a:r>
            <a:endParaRPr lang="en-US" dirty="0"/>
          </a:p>
        </p:txBody>
      </p:sp>
      <p:sp>
        <p:nvSpPr>
          <p:cNvPr id="6" name="Rounded Rectangle 5"/>
          <p:cNvSpPr/>
          <p:nvPr/>
        </p:nvSpPr>
        <p:spPr>
          <a:xfrm>
            <a:off x="1524000" y="5829300"/>
            <a:ext cx="6172200" cy="609600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rgbClr val="FF0000"/>
                </a:solidFill>
              </a:rPr>
              <a:t>The National Memorial at </a:t>
            </a:r>
            <a:r>
              <a:rPr lang="en-US" sz="3200" dirty="0" err="1" smtClean="0">
                <a:solidFill>
                  <a:srgbClr val="FF0000"/>
                </a:solidFill>
              </a:rPr>
              <a:t>Savar</a:t>
            </a:r>
            <a:r>
              <a:rPr lang="en-US" sz="3200" dirty="0" smtClean="0">
                <a:solidFill>
                  <a:srgbClr val="FF0000"/>
                </a:solidFill>
              </a:rPr>
              <a:t>. </a:t>
            </a:r>
            <a:endParaRPr lang="en-US" sz="3200" dirty="0">
              <a:solidFill>
                <a:srgbClr val="FF0000"/>
              </a:solidFill>
            </a:endParaRPr>
          </a:p>
        </p:txBody>
      </p:sp>
      <p:pic>
        <p:nvPicPr>
          <p:cNvPr id="7" name="Picture 6" descr="Memorial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009650"/>
            <a:ext cx="8229600" cy="4876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3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00361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304800" y="304800"/>
            <a:ext cx="8534400" cy="62484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609600" y="609600"/>
            <a:ext cx="7924800" cy="571500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9600" y="2209800"/>
            <a:ext cx="5029200" cy="4038600"/>
          </a:xfrm>
          <a:solidFill>
            <a:srgbClr val="002060"/>
          </a:solidFill>
          <a:ln cmpd="dbl">
            <a:solidFill>
              <a:srgbClr val="FFFF00"/>
            </a:solidFill>
          </a:ln>
        </p:spPr>
        <p:txBody>
          <a:bodyPr>
            <a:normAutofit fontScale="77500" lnSpcReduction="20000"/>
          </a:bodyPr>
          <a:lstStyle/>
          <a:p>
            <a:pPr>
              <a:lnSpc>
                <a:spcPct val="150000"/>
              </a:lnSpc>
            </a:pPr>
            <a:r>
              <a:rPr lang="en-US" sz="5600" dirty="0" err="1" smtClean="0">
                <a:ln w="0"/>
                <a:solidFill>
                  <a:srgbClr val="FFFF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Mofijur</a:t>
            </a:r>
            <a:r>
              <a:rPr lang="en-US" sz="5600" dirty="0" smtClean="0">
                <a:ln w="0"/>
                <a:solidFill>
                  <a:srgbClr val="FFFF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n-US" sz="5600" dirty="0" err="1" smtClean="0">
                <a:ln w="0"/>
                <a:solidFill>
                  <a:srgbClr val="FFFF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Rahman</a:t>
            </a:r>
            <a:endParaRPr lang="en-US" sz="5600" dirty="0" smtClean="0">
              <a:ln w="0"/>
              <a:solidFill>
                <a:srgbClr val="FFFF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  <a:p>
            <a:pPr>
              <a:lnSpc>
                <a:spcPct val="150000"/>
              </a:lnSpc>
            </a:pPr>
            <a:r>
              <a:rPr lang="en-US" sz="2800" dirty="0" smtClean="0">
                <a:solidFill>
                  <a:srgbClr val="FFFF00"/>
                </a:solidFill>
              </a:rPr>
              <a:t>Senior Teacher (English)</a:t>
            </a:r>
          </a:p>
          <a:p>
            <a:pPr>
              <a:lnSpc>
                <a:spcPct val="150000"/>
              </a:lnSpc>
            </a:pPr>
            <a:r>
              <a:rPr lang="en-US" sz="2800" dirty="0" err="1" smtClean="0">
                <a:solidFill>
                  <a:srgbClr val="FFFF00"/>
                </a:solidFill>
              </a:rPr>
              <a:t>Bagmara</a:t>
            </a:r>
            <a:r>
              <a:rPr lang="en-US" sz="2800" dirty="0" smtClean="0">
                <a:solidFill>
                  <a:srgbClr val="FFFF00"/>
                </a:solidFill>
              </a:rPr>
              <a:t> Girls’ High School.</a:t>
            </a:r>
          </a:p>
          <a:p>
            <a:pPr>
              <a:lnSpc>
                <a:spcPct val="150000"/>
              </a:lnSpc>
            </a:pPr>
            <a:r>
              <a:rPr lang="en-US" sz="2800" dirty="0" err="1" smtClean="0">
                <a:solidFill>
                  <a:srgbClr val="FFFF00"/>
                </a:solidFill>
              </a:rPr>
              <a:t>Sadar</a:t>
            </a:r>
            <a:r>
              <a:rPr lang="en-US" sz="2800" dirty="0" smtClean="0">
                <a:solidFill>
                  <a:srgbClr val="FFFF00"/>
                </a:solidFill>
              </a:rPr>
              <a:t> South, </a:t>
            </a:r>
            <a:r>
              <a:rPr lang="en-US" sz="2800" dirty="0" err="1" smtClean="0">
                <a:solidFill>
                  <a:srgbClr val="FFFF00"/>
                </a:solidFill>
              </a:rPr>
              <a:t>Comilla</a:t>
            </a:r>
            <a:r>
              <a:rPr lang="en-US" sz="2800" dirty="0" smtClean="0">
                <a:solidFill>
                  <a:srgbClr val="FFFF00"/>
                </a:solidFill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n-US" sz="2800" dirty="0" smtClean="0">
                <a:solidFill>
                  <a:srgbClr val="FFFF00"/>
                </a:solidFill>
              </a:rPr>
              <a:t>Mobile: 01715146770</a:t>
            </a:r>
          </a:p>
          <a:p>
            <a:pPr>
              <a:lnSpc>
                <a:spcPct val="150000"/>
              </a:lnSpc>
            </a:pPr>
            <a:r>
              <a:rPr lang="en-US" sz="2800" dirty="0" smtClean="0">
                <a:solidFill>
                  <a:srgbClr val="FFFF00"/>
                </a:solidFill>
              </a:rPr>
              <a:t>Email: mofijurrahman282@gmail.com</a:t>
            </a:r>
            <a:endParaRPr lang="en-US" sz="2800" dirty="0">
              <a:solidFill>
                <a:srgbClr val="FFFF0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143000" y="609600"/>
            <a:ext cx="6629400" cy="12192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dirty="0" smtClean="0">
                <a:solidFill>
                  <a:srgbClr val="FF0000"/>
                </a:solidFill>
                <a:latin typeface="Bernard MT Condensed" pitchFamily="18" charset="0"/>
              </a:rPr>
              <a:t>Teacher’s Identity</a:t>
            </a:r>
            <a:endParaRPr lang="en-US" sz="2800" dirty="0">
              <a:solidFill>
                <a:srgbClr val="FF0000"/>
              </a:solidFill>
              <a:latin typeface="Bernard MT Condensed" pitchFamily="18" charset="0"/>
            </a:endParaRPr>
          </a:p>
        </p:txBody>
      </p:sp>
      <p:pic>
        <p:nvPicPr>
          <p:cNvPr id="2" name="Picture 2" descr="J:\Photo\Man_suits_7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638800" y="1905000"/>
            <a:ext cx="3276600" cy="4572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82984837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  <p:bldP spid="4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lowchart: Alternate Process 5"/>
          <p:cNvSpPr/>
          <p:nvPr/>
        </p:nvSpPr>
        <p:spPr>
          <a:xfrm>
            <a:off x="95250" y="190500"/>
            <a:ext cx="8915400" cy="1104900"/>
          </a:xfrm>
          <a:prstGeom prst="flowChartAlternateProcess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/>
              <a:t>Rule: “The” is used before public buildings, institutions, means of transportation  </a:t>
            </a:r>
            <a:endParaRPr lang="en-US" sz="3600" dirty="0"/>
          </a:p>
        </p:txBody>
      </p:sp>
      <p:sp>
        <p:nvSpPr>
          <p:cNvPr id="8" name="Flowchart: Alternate Process 7"/>
          <p:cNvSpPr/>
          <p:nvPr/>
        </p:nvSpPr>
        <p:spPr>
          <a:xfrm>
            <a:off x="76200" y="1524000"/>
            <a:ext cx="8915400" cy="1676400"/>
          </a:xfrm>
          <a:prstGeom prst="flowChartAlternateProcess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Ex: </a:t>
            </a:r>
            <a:r>
              <a:rPr lang="en-US" sz="3600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The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school that </a:t>
            </a:r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Mamun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goes to is old.</a:t>
            </a:r>
            <a:b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en-US" sz="3600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The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bus to Dhaka leaves at 7.40.</a:t>
            </a:r>
            <a:b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en-US" sz="3600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The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Pagoda of Myanmar is famous.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Flowchart: Alternate Process 10"/>
          <p:cNvSpPr/>
          <p:nvPr/>
        </p:nvSpPr>
        <p:spPr>
          <a:xfrm>
            <a:off x="76200" y="3581400"/>
            <a:ext cx="8915400" cy="1104900"/>
          </a:xfrm>
          <a:prstGeom prst="flowChartAlternateProcess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Rule 02: “The” </a:t>
            </a:r>
            <a:r>
              <a:rPr lang="en-US" sz="3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is used before </a:t>
            </a:r>
            <a:r>
              <a:rPr lang="en-US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names of countries in the plural; mountain ranges; regions.</a:t>
            </a:r>
            <a:endParaRPr lang="en-US" sz="3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Flowchart: Alternate Process 13"/>
          <p:cNvSpPr/>
          <p:nvPr/>
        </p:nvSpPr>
        <p:spPr>
          <a:xfrm>
            <a:off x="76200" y="4895850"/>
            <a:ext cx="8915400" cy="1676400"/>
          </a:xfrm>
          <a:prstGeom prst="flowChartAlternateProcess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3600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the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United States of America, </a:t>
            </a:r>
            <a:r>
              <a:rPr lang="en-US" sz="3600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the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Netherlands; </a:t>
            </a:r>
            <a:r>
              <a:rPr lang="en-US" sz="3600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the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Highlands, </a:t>
            </a:r>
            <a:r>
              <a:rPr lang="en-US" sz="3600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the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Rocky Mountains, </a:t>
            </a:r>
            <a:r>
              <a:rPr lang="en-US" sz="3600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the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Alps; </a:t>
            </a:r>
            <a:r>
              <a:rPr lang="en-US" sz="3600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the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Middle East, </a:t>
            </a:r>
            <a:r>
              <a:rPr lang="en-US" sz="3600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the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west of Australia</a:t>
            </a:r>
            <a:endParaRPr lang="en-US" sz="36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" grpId="0" animBg="1"/>
      <p:bldP spid="14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0" y="0"/>
            <a:ext cx="9144000" cy="1417638"/>
          </a:xfrm>
          <a:prstGeom prst="rect">
            <a:avLst/>
          </a:prstGeom>
          <a:solidFill>
            <a:srgbClr val="EA14B2"/>
          </a:solidFill>
        </p:spPr>
        <p:txBody>
          <a:bodyPr vert="horz" lIns="91440" tIns="45720" rIns="91440" bIns="45720" rtlCol="0" anchor="ctr">
            <a:normAutofit fontScale="97500"/>
          </a:bodyPr>
          <a:lstStyle/>
          <a:p>
            <a:pPr lvl="0" algn="ctr">
              <a:spcBef>
                <a:spcPct val="0"/>
              </a:spcBef>
            </a:pPr>
            <a:r>
              <a:rPr kumimoji="0" lang="en-US" sz="4000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Rule 03: “The” is used before </a:t>
            </a:r>
            <a:r>
              <a:rPr lang="en-US" sz="4000" dirty="0" smtClean="0">
                <a:solidFill>
                  <a:srgbClr val="FFFF00"/>
                </a:solidFill>
                <a:latin typeface="Arial"/>
              </a:rPr>
              <a:t>groups of islands.</a:t>
            </a:r>
            <a:endParaRPr kumimoji="0" lang="en-US" sz="400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Arial"/>
              <a:ea typeface="+mj-ea"/>
              <a:cs typeface="+mj-cs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0" y="4724400"/>
            <a:ext cx="9144000" cy="1828800"/>
          </a:xfrm>
          <a:prstGeom prst="rect">
            <a:avLst/>
          </a:prstGeom>
          <a:solidFill>
            <a:srgbClr val="00B0F0"/>
          </a:solidFill>
        </p:spPr>
        <p:txBody>
          <a:bodyPr vert="horz" lIns="91440" tIns="45720" rIns="91440" bIns="45720" rtlCol="0" anchor="ctr">
            <a:noAutofit/>
          </a:bodyPr>
          <a:lstStyle/>
          <a:p>
            <a:pPr lvl="0" algn="just">
              <a:spcBef>
                <a:spcPct val="0"/>
              </a:spcBef>
            </a:pPr>
            <a:r>
              <a:rPr lang="en-US" sz="3400" dirty="0" smtClean="0"/>
              <a:t>Ex: the Statue of Liberty, the Isle of Wight; the Atlantic (Ocean);the Mediterranean (Sea); the Nile, the Rhine, the Suez Canal</a:t>
            </a:r>
            <a:endParaRPr kumimoji="0" lang="en-US" sz="34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1542588"/>
            <a:ext cx="9144000" cy="15240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rgbClr val="7030A0"/>
                </a:solidFill>
              </a:rPr>
              <a:t>Ex: the Bahamas, the British Isles, the Canaries</a:t>
            </a:r>
            <a:endParaRPr lang="en-US" sz="4000" b="1" dirty="0">
              <a:solidFill>
                <a:srgbClr val="7030A0"/>
              </a:solidFill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-31595" y="3202264"/>
            <a:ext cx="9144000" cy="1417638"/>
          </a:xfrm>
          <a:prstGeom prst="rect">
            <a:avLst/>
          </a:prstGeom>
          <a:solidFill>
            <a:srgbClr val="EA14B2"/>
          </a:solidFill>
        </p:spPr>
        <p:txBody>
          <a:bodyPr vert="horz" lIns="91440" tIns="45720" rIns="91440" bIns="45720" rtlCol="0" anchor="ctr">
            <a:normAutofit fontScale="97500"/>
          </a:bodyPr>
          <a:lstStyle/>
          <a:p>
            <a:pPr lvl="0" algn="ctr">
              <a:spcBef>
                <a:spcPct val="0"/>
              </a:spcBef>
            </a:pP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Rule 04: “The” is used before </a:t>
            </a:r>
            <a:r>
              <a:rPr lang="en-US" sz="3600" b="1" dirty="0" smtClean="0">
                <a:latin typeface="+mj-lt"/>
              </a:rPr>
              <a:t>name with of-phrase; oceans; seas; rivers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 noGrp="1"/>
          </p:cNvSpPr>
          <p:nvPr>
            <p:ph type="title"/>
          </p:nvPr>
        </p:nvSpPr>
        <p:spPr>
          <a:xfrm>
            <a:off x="0" y="57150"/>
            <a:ext cx="9144000" cy="1417638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txBody>
          <a:bodyPr vert="horz" lIns="91440" tIns="45720" rIns="91440" bIns="45720" rtlCol="0" anchor="ctr">
            <a:noAutofit/>
          </a:bodyPr>
          <a:lstStyle/>
          <a:p>
            <a:pPr lvl="0" algn="ctr">
              <a:spcBef>
                <a:spcPct val="0"/>
              </a:spcBef>
            </a:pPr>
            <a:r>
              <a:rPr kumimoji="0" lang="en-US" sz="34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Rule 05: “The” is used before </a:t>
            </a:r>
            <a:r>
              <a:rPr lang="en-US" sz="3400" b="1" dirty="0" smtClean="0">
                <a:latin typeface="+mj-lt"/>
              </a:rPr>
              <a:t>superlative degree. </a:t>
            </a:r>
            <a:endParaRPr kumimoji="0" lang="en-US" sz="34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22301" y="3505200"/>
            <a:ext cx="9077093" cy="141763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vert="horz" lIns="91440" tIns="45720" rIns="91440" bIns="45720" rtlCol="0" anchor="ctr">
            <a:noAutofit/>
          </a:bodyPr>
          <a:lstStyle/>
          <a:p>
            <a:pPr lvl="0" algn="ctr">
              <a:spcBef>
                <a:spcPct val="0"/>
              </a:spcBef>
            </a:pPr>
            <a:r>
              <a:rPr kumimoji="0" lang="en-US" sz="360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+mj-ea"/>
                <a:cs typeface="+mj-cs"/>
              </a:rPr>
              <a:t>Rule 06: “The” is used before </a:t>
            </a:r>
            <a:r>
              <a:rPr lang="en-US" sz="3600" dirty="0" smtClean="0">
                <a:solidFill>
                  <a:srgbClr val="FF0000"/>
                </a:solidFill>
              </a:rPr>
              <a:t>months, days of the week</a:t>
            </a:r>
            <a:r>
              <a:rPr lang="en-US" sz="3600" dirty="0" smtClean="0">
                <a:solidFill>
                  <a:srgbClr val="FF0000"/>
                </a:solidFill>
                <a:ea typeface="+mj-ea"/>
                <a:cs typeface="+mj-cs"/>
              </a:rPr>
              <a:t>.</a:t>
            </a:r>
            <a:endParaRPr kumimoji="0" lang="en-US" sz="360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ea typeface="+mj-ea"/>
              <a:cs typeface="+mj-cs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0" y="1784195"/>
            <a:ext cx="9144000" cy="1417638"/>
          </a:xfrm>
          <a:prstGeom prst="rect">
            <a:avLst/>
          </a:prstGeom>
          <a:solidFill>
            <a:srgbClr val="CCFFFF"/>
          </a:solidFill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Ex: the wisest, the largest, the most beautiful, the richest, the oldest, the greatest etc. </a:t>
            </a:r>
            <a:endParaRPr kumimoji="0" lang="en-US" sz="3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66906" y="5378605"/>
            <a:ext cx="9077093" cy="141763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vert="horz" lIns="91440" tIns="45720" rIns="91440" bIns="45720" rtlCol="0" anchor="ctr">
            <a:noAutofit/>
          </a:bodyPr>
          <a:lstStyle/>
          <a:p>
            <a:pPr lvl="0" algn="ctr">
              <a:spcBef>
                <a:spcPct val="0"/>
              </a:spcBef>
            </a:pPr>
            <a:r>
              <a:rPr kumimoji="0" lang="en-US" sz="4000" i="0" u="none" strike="noStrike" kern="1200" cap="none" spc="0" normalizeH="0" baseline="0" noProof="0" dirty="0" smtClean="0">
                <a:ln>
                  <a:noFill/>
                </a:ln>
                <a:solidFill>
                  <a:srgbClr val="EA14B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Ex: </a:t>
            </a:r>
            <a:r>
              <a:rPr lang="en-US" sz="4000" dirty="0" smtClean="0">
                <a:solidFill>
                  <a:srgbClr val="EA14B2"/>
                </a:solidFill>
              </a:rPr>
              <a:t>I always remember the Monday when I had an accident.</a:t>
            </a:r>
            <a:endParaRPr kumimoji="0" lang="en-US" sz="4000" i="0" u="none" strike="noStrike" kern="1200" cap="none" spc="0" normalizeH="0" baseline="0" noProof="0" dirty="0">
              <a:ln>
                <a:noFill/>
              </a:ln>
              <a:solidFill>
                <a:srgbClr val="EA14B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4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5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0"/>
            <a:ext cx="9144000" cy="707886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pPr algn="ctr"/>
            <a:r>
              <a:rPr lang="bn-BD" sz="4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এবার এসো আমরা ছন্দে ছন্দে </a:t>
            </a:r>
            <a:r>
              <a:rPr lang="en-US" sz="4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the </a:t>
            </a:r>
            <a:r>
              <a:rPr lang="bn-BD" sz="4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bn-BD" sz="4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এর ব্যবহার শিখি</a:t>
            </a:r>
            <a:endParaRPr lang="en-US" sz="4000" dirty="0">
              <a:solidFill>
                <a:schemeClr val="tx1">
                  <a:lumMod val="95000"/>
                  <a:lumOff val="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514600" y="838200"/>
            <a:ext cx="1066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b="1" dirty="0" smtClean="0">
                <a:latin typeface="NikoshBAN" pitchFamily="2" charset="0"/>
                <a:cs typeface="NikoshBAN" pitchFamily="2" charset="0"/>
              </a:rPr>
              <a:t>নদী,</a:t>
            </a:r>
            <a:endParaRPr lang="en-US" sz="40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429000" y="873264"/>
            <a:ext cx="11901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b="1" dirty="0" smtClean="0">
                <a:latin typeface="NikoshBAN" pitchFamily="2" charset="0"/>
                <a:cs typeface="NikoshBAN" pitchFamily="2" charset="0"/>
              </a:rPr>
              <a:t>সাগর,</a:t>
            </a:r>
            <a:endParaRPr lang="en-US" sz="40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724400" y="892314"/>
            <a:ext cx="141967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b="1" dirty="0" smtClean="0">
                <a:latin typeface="NikoshBAN" pitchFamily="2" charset="0"/>
                <a:cs typeface="NikoshBAN" pitchFamily="2" charset="0"/>
              </a:rPr>
              <a:t>দ্বীপপুঞ্জ</a:t>
            </a:r>
            <a:endParaRPr lang="en-US" sz="40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743200" y="1466850"/>
            <a:ext cx="1905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b="1" dirty="0" smtClean="0">
                <a:latin typeface="NikoshBAN" pitchFamily="2" charset="0"/>
                <a:cs typeface="NikoshBAN" pitchFamily="2" charset="0"/>
              </a:rPr>
              <a:t>জাহাজাদি,</a:t>
            </a:r>
            <a:endParaRPr lang="en-US" sz="40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572000" y="1438727"/>
            <a:ext cx="16673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b="1" dirty="0" smtClean="0">
                <a:latin typeface="NikoshBAN" pitchFamily="2" charset="0"/>
                <a:cs typeface="NikoshBAN" pitchFamily="2" charset="0"/>
              </a:rPr>
              <a:t>গিরিপুঞ্জ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,</a:t>
            </a:r>
            <a:endParaRPr lang="en-US" sz="40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514600" y="2038350"/>
            <a:ext cx="1219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b="1" dirty="0" smtClean="0">
                <a:latin typeface="NikoshBAN" pitchFamily="2" charset="0"/>
                <a:cs typeface="NikoshBAN" pitchFamily="2" charset="0"/>
              </a:rPr>
              <a:t>জাতি,</a:t>
            </a:r>
            <a:endParaRPr lang="en-US" sz="40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514272" y="2029277"/>
            <a:ext cx="16673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b="1" dirty="0" smtClean="0">
                <a:latin typeface="NikoshBAN" pitchFamily="2" charset="0"/>
                <a:cs typeface="NikoshBAN" pitchFamily="2" charset="0"/>
              </a:rPr>
              <a:t>সম্প্রদায়,</a:t>
            </a:r>
            <a:endParaRPr lang="en-US" sz="40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181600" y="2048327"/>
            <a:ext cx="1295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b="1" dirty="0" smtClean="0">
                <a:latin typeface="NikoshBAN" pitchFamily="2" charset="0"/>
                <a:cs typeface="NikoshBAN" pitchFamily="2" charset="0"/>
              </a:rPr>
              <a:t>ধর্মগ্রন্থ</a:t>
            </a:r>
            <a:endParaRPr lang="en-US" sz="40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476500" y="2530614"/>
            <a:ext cx="1219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b="1" dirty="0" smtClean="0">
                <a:latin typeface="NikoshBAN" pitchFamily="2" charset="0"/>
                <a:cs typeface="NikoshBAN" pitchFamily="2" charset="0"/>
              </a:rPr>
              <a:t>কোট,</a:t>
            </a:r>
            <a:endParaRPr lang="en-US" sz="40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514272" y="2543627"/>
            <a:ext cx="16673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b="1" dirty="0" smtClean="0">
                <a:latin typeface="NikoshBAN" pitchFamily="2" charset="0"/>
                <a:cs typeface="NikoshBAN" pitchFamily="2" charset="0"/>
              </a:rPr>
              <a:t>সিনেট ও</a:t>
            </a:r>
            <a:endParaRPr lang="en-US" sz="40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105400" y="2562677"/>
            <a:ext cx="1828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b="1" dirty="0" smtClean="0">
                <a:latin typeface="NikoshBAN" pitchFamily="2" charset="0"/>
                <a:cs typeface="NikoshBAN" pitchFamily="2" charset="0"/>
              </a:rPr>
              <a:t>সংবাদপত্র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,</a:t>
            </a:r>
            <a:endParaRPr lang="en-US" sz="40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2457450" y="3083064"/>
            <a:ext cx="13525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b="1" dirty="0" smtClean="0">
                <a:latin typeface="NikoshBAN" pitchFamily="2" charset="0"/>
                <a:cs typeface="NikoshBAN" pitchFamily="2" charset="0"/>
              </a:rPr>
              <a:t>তারিখ,</a:t>
            </a:r>
            <a:endParaRPr lang="en-US" sz="40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3742872" y="3096077"/>
            <a:ext cx="16673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b="1" dirty="0" smtClean="0">
                <a:latin typeface="NikoshBAN" pitchFamily="2" charset="0"/>
                <a:cs typeface="NikoshBAN" pitchFamily="2" charset="0"/>
              </a:rPr>
              <a:t>পর্বত ও</a:t>
            </a:r>
            <a:endParaRPr lang="en-US" sz="40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5086350" y="3115127"/>
            <a:ext cx="21526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b="1" dirty="0" smtClean="0">
                <a:latin typeface="NikoshBAN" pitchFamily="2" charset="0"/>
                <a:cs typeface="NikoshBAN" pitchFamily="2" charset="0"/>
              </a:rPr>
              <a:t>দিকের নাম</a:t>
            </a:r>
            <a:endParaRPr lang="en-US" sz="40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2514600" y="3629477"/>
            <a:ext cx="4343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000" b="1" dirty="0" smtClean="0">
                <a:latin typeface="NikoshBAN" pitchFamily="2" charset="0"/>
                <a:cs typeface="NikoshBAN" pitchFamily="2" charset="0"/>
              </a:rPr>
              <a:t>যত আছে খ্যাত ধাম, 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2590800" y="4187964"/>
            <a:ext cx="990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b="1" dirty="0" smtClean="0">
                <a:latin typeface="NikoshBAN" pitchFamily="2" charset="0"/>
                <a:cs typeface="NikoshBAN" pitchFamily="2" charset="0"/>
              </a:rPr>
              <a:t>চন্দ্র,</a:t>
            </a:r>
            <a:endParaRPr lang="en-US" sz="40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3571422" y="4200977"/>
            <a:ext cx="84817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b="1" dirty="0" smtClean="0">
                <a:latin typeface="NikoshBAN" pitchFamily="2" charset="0"/>
                <a:cs typeface="NikoshBAN" pitchFamily="2" charset="0"/>
              </a:rPr>
              <a:t>সূর্য,</a:t>
            </a:r>
            <a:endParaRPr lang="en-US" sz="40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4572000" y="4220027"/>
            <a:ext cx="838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b="1" dirty="0" smtClean="0">
                <a:latin typeface="NikoshBAN" pitchFamily="2" charset="0"/>
                <a:cs typeface="NikoshBAN" pitchFamily="2" charset="0"/>
              </a:rPr>
              <a:t>গ্রহ, </a:t>
            </a:r>
            <a:endParaRPr lang="en-US" sz="40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5448300" y="4245114"/>
            <a:ext cx="10287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b="1" dirty="0" smtClean="0">
                <a:latin typeface="NikoshBAN" pitchFamily="2" charset="0"/>
                <a:cs typeface="NikoshBAN" pitchFamily="2" charset="0"/>
              </a:rPr>
              <a:t>তারা </a:t>
            </a:r>
            <a:endParaRPr lang="en-US" sz="40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2419350" y="4791527"/>
            <a:ext cx="4343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000" b="1" dirty="0" smtClean="0">
                <a:latin typeface="NikoshBAN" pitchFamily="2" charset="0"/>
                <a:cs typeface="NikoshBAN" pitchFamily="2" charset="0"/>
              </a:rPr>
              <a:t>আরো যত বিশ্বধরা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2590800" y="5388114"/>
            <a:ext cx="4343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b="1" dirty="0" smtClean="0">
                <a:latin typeface="NikoshBAN" pitchFamily="2" charset="0"/>
                <a:cs typeface="NikoshBAN" pitchFamily="2" charset="0"/>
              </a:rPr>
              <a:t>পৃথিবীতে একটি আছে যত 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2571750" y="5997714"/>
            <a:ext cx="53530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b="1" dirty="0" smtClean="0">
                <a:latin typeface="NikoshBAN" pitchFamily="2" charset="0"/>
                <a:cs typeface="NikoshBAN" pitchFamily="2" charset="0"/>
              </a:rPr>
              <a:t>তার পূর্বে বসে </a:t>
            </a:r>
            <a:r>
              <a:rPr lang="en-US" sz="4000" b="1" dirty="0" smtClean="0">
                <a:cs typeface="NikoshBAN" pitchFamily="2" charset="0"/>
              </a:rPr>
              <a:t>the </a:t>
            </a:r>
            <a:r>
              <a:rPr lang="bn-BD" sz="4000" b="1" dirty="0" smtClean="0">
                <a:latin typeface="NikoshBAN" pitchFamily="2" charset="0"/>
                <a:cs typeface="NikoshBAN" pitchFamily="2" charset="0"/>
              </a:rPr>
              <a:t>ব্যাকরণগত। </a:t>
            </a:r>
            <a:endParaRPr lang="en-US" sz="40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9" name="Picture 28" descr="full2.jpe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685800"/>
            <a:ext cx="2362200" cy="6172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770" decel="100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" dur="770" decel="100000"/>
                                        <p:tgtEl>
                                          <p:spTgt spid="1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9" dur="77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3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1" dur="77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44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63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82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5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2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08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4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1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8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4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5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1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2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8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9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/>
      <p:bldP spid="26" grpId="0"/>
      <p:bldP spid="27" grpId="0"/>
      <p:bldP spid="28" grpId="0"/>
      <p:bldP spid="30" grpId="0"/>
      <p:bldP spid="32" grpId="0"/>
      <p:bldP spid="33" grpId="0"/>
      <p:bldP spid="34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0" y="76200"/>
            <a:ext cx="9144000" cy="1447800"/>
          </a:xfrm>
          <a:prstGeom prst="rect">
            <a:avLst/>
          </a:prstGeom>
          <a:solidFill>
            <a:srgbClr val="0000FF"/>
          </a:solidFill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Group work :</a:t>
            </a:r>
            <a:endParaRPr kumimoji="0" lang="en-US" sz="66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1676400"/>
            <a:ext cx="9144000" cy="3416320"/>
          </a:xfrm>
          <a:prstGeom prst="rect">
            <a:avLst/>
          </a:prstGeom>
          <a:solidFill>
            <a:srgbClr val="00FFCC"/>
          </a:solidFill>
        </p:spPr>
        <p:txBody>
          <a:bodyPr wrap="square" rtlCol="0">
            <a:spAutoFit/>
          </a:bodyPr>
          <a:lstStyle/>
          <a:p>
            <a:pPr algn="ctr">
              <a:lnSpc>
                <a:spcPct val="200000"/>
              </a:lnSpc>
            </a:pPr>
            <a:r>
              <a:rPr lang="en-US" sz="3600" dirty="0" smtClean="0">
                <a:solidFill>
                  <a:srgbClr val="3C2FEB"/>
                </a:solidFill>
              </a:rPr>
              <a:t>Look at the picture; read the following passage carefully  and put the articles  where necessary:</a:t>
            </a:r>
            <a:endParaRPr lang="en-US" sz="3600" dirty="0"/>
          </a:p>
        </p:txBody>
      </p:sp>
      <p:sp>
        <p:nvSpPr>
          <p:cNvPr id="20" name="Bent Arrow 19"/>
          <p:cNvSpPr/>
          <p:nvPr/>
        </p:nvSpPr>
        <p:spPr>
          <a:xfrm flipV="1">
            <a:off x="4572000" y="5170243"/>
            <a:ext cx="3352800" cy="1611557"/>
          </a:xfrm>
          <a:prstGeom prst="ben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100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  <p:bldP spid="20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Documents and Settings\TT2\Desktop\worker.jpe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" dur="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5" descr="Bay of bangl.jpe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0" y="1"/>
            <a:ext cx="9144000" cy="6858000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228600"/>
            <a:ext cx="9144000" cy="6232475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3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Jamal live in …. village. He has some land. He is working in …… field. His grand father </a:t>
            </a:r>
            <a:r>
              <a:rPr lang="en-US" sz="3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Suruj</a:t>
            </a:r>
            <a:r>
              <a:rPr lang="en-US" sz="3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Mia is ….. cleverest man in his village. He often goes to ….. </a:t>
            </a:r>
            <a:r>
              <a:rPr lang="en-US" sz="3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Meghna</a:t>
            </a:r>
            <a:r>
              <a:rPr lang="en-US" sz="3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to catch fish. He has also a dream  to catch fish in ...... Bay of Bengal. Last year he went to Dhaka to see ….. National Memorial at </a:t>
            </a:r>
            <a:r>
              <a:rPr lang="en-US" sz="3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Savar</a:t>
            </a:r>
            <a:r>
              <a:rPr lang="en-US" sz="3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38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0" y="0"/>
            <a:ext cx="9144000" cy="105537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Evaluation : </a:t>
            </a:r>
            <a:endParaRPr kumimoji="0" lang="en-US" sz="7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6" name="Picture 3" descr="C:\Documents and Settings\TT2\Desktop\Saint Martin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990600"/>
            <a:ext cx="9144000" cy="4267200"/>
          </a:xfrm>
          <a:prstGeom prst="rect">
            <a:avLst/>
          </a:prstGeom>
          <a:noFill/>
        </p:spPr>
      </p:pic>
      <p:sp>
        <p:nvSpPr>
          <p:cNvPr id="8" name="Frame 7"/>
          <p:cNvSpPr/>
          <p:nvPr/>
        </p:nvSpPr>
        <p:spPr>
          <a:xfrm>
            <a:off x="0" y="5181600"/>
            <a:ext cx="9144000" cy="1676400"/>
          </a:xfrm>
          <a:prstGeom prst="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The Saint Martin Island is ….. smallest union in Bangladesh.</a:t>
            </a:r>
            <a:endParaRPr lang="en-US" sz="36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8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9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247810-stephen-hawking-who-has-won-countless-honors-and-medals-for-his-work-i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5257800"/>
          </a:xfrm>
          <a:prstGeom prst="rect">
            <a:avLst/>
          </a:prstGeom>
        </p:spPr>
      </p:pic>
      <p:sp>
        <p:nvSpPr>
          <p:cNvPr id="4" name="Frame 3"/>
          <p:cNvSpPr/>
          <p:nvPr/>
        </p:nvSpPr>
        <p:spPr>
          <a:xfrm>
            <a:off x="0" y="5257800"/>
            <a:ext cx="9144000" cy="1600200"/>
          </a:xfrm>
          <a:prstGeom prst="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solidFill>
                  <a:srgbClr val="C00000"/>
                </a:solidFill>
              </a:rPr>
              <a:t>Stephen Hawking is one of ----- greatest scientists in the world.</a:t>
            </a:r>
            <a:endParaRPr lang="en-US" sz="40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524000"/>
          </a:xfrm>
          <a:solidFill>
            <a:schemeClr val="accent3">
              <a:lumMod val="60000"/>
              <a:lumOff val="40000"/>
            </a:schemeClr>
          </a:solidFill>
        </p:spPr>
        <p:txBody>
          <a:bodyPr/>
          <a:lstStyle/>
          <a:p>
            <a:pPr algn="ctr"/>
            <a:r>
              <a:rPr lang="en-US" sz="8000" dirty="0" smtClean="0">
                <a:solidFill>
                  <a:schemeClr val="accent6">
                    <a:lumMod val="75000"/>
                  </a:schemeClr>
                </a:solidFill>
              </a:rPr>
              <a:t>Class: </a:t>
            </a:r>
            <a:r>
              <a:rPr lang="en-US" sz="8000" dirty="0" smtClean="0">
                <a:solidFill>
                  <a:schemeClr val="accent6">
                    <a:lumMod val="75000"/>
                  </a:schemeClr>
                </a:solidFill>
              </a:rPr>
              <a:t>x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-22303" y="1918010"/>
            <a:ext cx="9144000" cy="15240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vert="horz" lIns="91440" tIns="45720" rIns="91440" bIns="45720" rtlCol="0" anchor="ctr">
            <a:normAutofit fontScale="775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Subject: English 2</a:t>
            </a:r>
            <a:r>
              <a:rPr kumimoji="0" lang="en-US" sz="8000" b="0" i="0" u="none" strike="noStrike" kern="1200" cap="none" spc="0" normalizeH="0" baseline="3000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nd</a:t>
            </a:r>
            <a:r>
              <a:rPr kumimoji="0" lang="en-US" sz="8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Paper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-22303" y="4192859"/>
            <a:ext cx="9144000" cy="152400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Title: Definite Article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0" y="1828800"/>
            <a:ext cx="9144000" cy="105537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1. What is the definition</a:t>
            </a:r>
            <a:r>
              <a:rPr kumimoji="0" lang="en-US" sz="40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of definite article? </a:t>
            </a:r>
            <a:endParaRPr kumimoji="0" lang="en-US" sz="6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0" y="3276600"/>
            <a:ext cx="9144000" cy="128397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2. </a:t>
            </a:r>
            <a:r>
              <a:rPr lang="en-US" sz="4400" dirty="0" smtClean="0">
                <a:latin typeface="+mj-lt"/>
                <a:ea typeface="+mj-ea"/>
                <a:cs typeface="+mj-cs"/>
              </a:rPr>
              <a:t>Write some nouns where use the 	definite article </a:t>
            </a:r>
            <a:r>
              <a:rPr lang="en-US" sz="4400" b="1" dirty="0" smtClean="0">
                <a:latin typeface="+mj-lt"/>
                <a:ea typeface="+mj-ea"/>
                <a:cs typeface="+mj-cs"/>
              </a:rPr>
              <a:t>the</a:t>
            </a:r>
            <a:r>
              <a:rPr kumimoji="0" lang="en-US" sz="4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? </a:t>
            </a:r>
            <a:endParaRPr kumimoji="0" lang="en-US" sz="7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-19050" y="4953000"/>
            <a:ext cx="9144000" cy="1360170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>
            <a:solidFill>
              <a:schemeClr val="accent1"/>
            </a:solidFill>
          </a:ln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3. What is inserted before superlative</a:t>
            </a:r>
            <a:r>
              <a:rPr kumimoji="0" lang="en-US" sz="4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  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dirty="0" smtClean="0">
                <a:latin typeface="+mj-lt"/>
                <a:ea typeface="+mj-ea"/>
                <a:cs typeface="+mj-cs"/>
              </a:rPr>
              <a:t>    </a:t>
            </a:r>
            <a:r>
              <a:rPr kumimoji="0" lang="en-US" sz="4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degree?  </a:t>
            </a:r>
            <a:endParaRPr kumimoji="0" lang="en-US" sz="7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381000" y="381000"/>
            <a:ext cx="8534400" cy="896112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Home work :</a:t>
            </a:r>
            <a:endParaRPr kumimoji="0" lang="en-US" sz="66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4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  <p:bldP spid="9" grpId="0" animBg="1"/>
      <p:bldP spid="10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ageswee.jpeg"/>
          <p:cNvPicPr>
            <a:picLocks noChangeAspect="1"/>
          </p:cNvPicPr>
          <p:nvPr/>
        </p:nvPicPr>
        <p:blipFill>
          <a:blip r:embed="rId2"/>
          <a:srcRect l="8377" r="12042"/>
          <a:stretch>
            <a:fillRect/>
          </a:stretch>
        </p:blipFill>
        <p:spPr>
          <a:xfrm>
            <a:off x="838200" y="457200"/>
            <a:ext cx="1447800" cy="2514600"/>
          </a:xfrm>
          <a:prstGeom prst="rect">
            <a:avLst/>
          </a:prstGeom>
        </p:spPr>
      </p:pic>
      <p:pic>
        <p:nvPicPr>
          <p:cNvPr id="3" name="Picture 2" descr="sdadasd.jpeg"/>
          <p:cNvPicPr>
            <a:picLocks noChangeAspect="1"/>
          </p:cNvPicPr>
          <p:nvPr/>
        </p:nvPicPr>
        <p:blipFill>
          <a:blip r:embed="rId3"/>
          <a:srcRect l="7373" r="15207"/>
          <a:stretch>
            <a:fillRect/>
          </a:stretch>
        </p:blipFill>
        <p:spPr>
          <a:xfrm>
            <a:off x="2286000" y="533400"/>
            <a:ext cx="1600200" cy="2438400"/>
          </a:xfrm>
          <a:prstGeom prst="rect">
            <a:avLst/>
          </a:prstGeom>
        </p:spPr>
      </p:pic>
      <p:pic>
        <p:nvPicPr>
          <p:cNvPr id="4" name="Picture 3" descr="imageswer.jpeg"/>
          <p:cNvPicPr>
            <a:picLocks noChangeAspect="1"/>
          </p:cNvPicPr>
          <p:nvPr/>
        </p:nvPicPr>
        <p:blipFill>
          <a:blip r:embed="rId4"/>
          <a:srcRect l="7547" r="5660"/>
          <a:stretch>
            <a:fillRect/>
          </a:stretch>
        </p:blipFill>
        <p:spPr>
          <a:xfrm>
            <a:off x="3810000" y="476250"/>
            <a:ext cx="1752600" cy="2419350"/>
          </a:xfrm>
          <a:prstGeom prst="rect">
            <a:avLst/>
          </a:prstGeom>
        </p:spPr>
      </p:pic>
      <p:pic>
        <p:nvPicPr>
          <p:cNvPr id="6" name="Picture 5" descr="imagesrtr.jpeg"/>
          <p:cNvPicPr>
            <a:picLocks noChangeAspect="1"/>
          </p:cNvPicPr>
          <p:nvPr/>
        </p:nvPicPr>
        <p:blipFill>
          <a:blip r:embed="rId5"/>
          <a:srcRect l="9524" r="9524"/>
          <a:stretch>
            <a:fillRect/>
          </a:stretch>
        </p:blipFill>
        <p:spPr>
          <a:xfrm>
            <a:off x="7086600" y="514350"/>
            <a:ext cx="1295400" cy="2381250"/>
          </a:xfrm>
          <a:prstGeom prst="rect">
            <a:avLst/>
          </a:prstGeom>
        </p:spPr>
      </p:pic>
      <p:pic>
        <p:nvPicPr>
          <p:cNvPr id="7" name="Picture 6" descr="imagesrwer.jpeg"/>
          <p:cNvPicPr>
            <a:picLocks noChangeAspect="1"/>
          </p:cNvPicPr>
          <p:nvPr/>
        </p:nvPicPr>
        <p:blipFill>
          <a:blip r:embed="rId6"/>
          <a:srcRect l="12851" r="13253"/>
          <a:stretch>
            <a:fillRect/>
          </a:stretch>
        </p:blipFill>
        <p:spPr>
          <a:xfrm>
            <a:off x="2057400" y="2876550"/>
            <a:ext cx="1752600" cy="2362200"/>
          </a:xfrm>
          <a:prstGeom prst="rect">
            <a:avLst/>
          </a:prstGeom>
        </p:spPr>
      </p:pic>
      <p:pic>
        <p:nvPicPr>
          <p:cNvPr id="9" name="Picture 8" descr="imagesddsd.jpeg"/>
          <p:cNvPicPr>
            <a:picLocks noChangeAspect="1"/>
          </p:cNvPicPr>
          <p:nvPr/>
        </p:nvPicPr>
        <p:blipFill>
          <a:blip r:embed="rId7"/>
          <a:srcRect l="8000" r="8000"/>
          <a:stretch>
            <a:fillRect/>
          </a:stretch>
        </p:blipFill>
        <p:spPr>
          <a:xfrm>
            <a:off x="5029200" y="2743200"/>
            <a:ext cx="1600200" cy="2514600"/>
          </a:xfrm>
          <a:prstGeom prst="rect">
            <a:avLst/>
          </a:prstGeom>
        </p:spPr>
      </p:pic>
      <p:pic>
        <p:nvPicPr>
          <p:cNvPr id="10" name="Picture 9" descr="imagesW.jpeg"/>
          <p:cNvPicPr>
            <a:picLocks noChangeAspect="1"/>
          </p:cNvPicPr>
          <p:nvPr/>
        </p:nvPicPr>
        <p:blipFill>
          <a:blip r:embed="rId8"/>
          <a:srcRect l="12245" r="10204"/>
          <a:stretch>
            <a:fillRect/>
          </a:stretch>
        </p:blipFill>
        <p:spPr>
          <a:xfrm>
            <a:off x="3581400" y="2667000"/>
            <a:ext cx="1447800" cy="2590800"/>
          </a:xfrm>
          <a:prstGeom prst="rect">
            <a:avLst/>
          </a:prstGeom>
        </p:spPr>
      </p:pic>
      <p:pic>
        <p:nvPicPr>
          <p:cNvPr id="12" name="Picture 11" descr="imagesDDWEE.jpeg"/>
          <p:cNvPicPr>
            <a:picLocks noChangeAspect="1"/>
          </p:cNvPicPr>
          <p:nvPr/>
        </p:nvPicPr>
        <p:blipFill>
          <a:blip r:embed="rId9"/>
          <a:srcRect l="8000" r="8000"/>
          <a:stretch>
            <a:fillRect/>
          </a:stretch>
        </p:blipFill>
        <p:spPr>
          <a:xfrm>
            <a:off x="5486400" y="609600"/>
            <a:ext cx="1600200" cy="2362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500"/>
                            </p:stCondLst>
                            <p:childTnLst>
                              <p:par>
                                <p:cTn id="4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0" y="362412"/>
            <a:ext cx="9144000" cy="1143000"/>
          </a:xfrm>
          <a:prstGeom prst="rect">
            <a:avLst/>
          </a:prstGeom>
          <a:solidFill>
            <a:srgbClr val="00B0F0"/>
          </a:solidFill>
          <a:ln>
            <a:solidFill>
              <a:srgbClr val="0070C0"/>
            </a:solidFill>
          </a:ln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Learning outcome</a:t>
            </a:r>
            <a:endParaRPr kumimoji="0" lang="en-US" sz="7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85800" y="3345359"/>
            <a:ext cx="7391400" cy="769441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/>
              <a:t>Definition of definite article</a:t>
            </a:r>
            <a:endParaRPr lang="en-US" sz="4400" dirty="0"/>
          </a:p>
        </p:txBody>
      </p:sp>
      <p:sp>
        <p:nvSpPr>
          <p:cNvPr id="5" name="TextBox 4"/>
          <p:cNvSpPr txBox="1"/>
          <p:nvPr/>
        </p:nvSpPr>
        <p:spPr>
          <a:xfrm>
            <a:off x="812800" y="4462959"/>
            <a:ext cx="7239000" cy="769441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/>
              <a:t>Description of definite article</a:t>
            </a:r>
            <a:endParaRPr lang="en-US" sz="4400" dirty="0"/>
          </a:p>
        </p:txBody>
      </p:sp>
      <p:sp>
        <p:nvSpPr>
          <p:cNvPr id="6" name="TextBox 5"/>
          <p:cNvSpPr txBox="1"/>
          <p:nvPr/>
        </p:nvSpPr>
        <p:spPr>
          <a:xfrm>
            <a:off x="685800" y="5707559"/>
            <a:ext cx="7543800" cy="769441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/>
              <a:t>Using of definite article</a:t>
            </a:r>
            <a:endParaRPr lang="en-US" sz="4400" dirty="0"/>
          </a:p>
        </p:txBody>
      </p:sp>
      <p:sp>
        <p:nvSpPr>
          <p:cNvPr id="7" name="TextBox 6"/>
          <p:cNvSpPr txBox="1"/>
          <p:nvPr/>
        </p:nvSpPr>
        <p:spPr>
          <a:xfrm>
            <a:off x="0" y="1821359"/>
            <a:ext cx="9143999" cy="1323439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/>
              <a:t>After the lesson the students will be able to answer the: </a:t>
            </a:r>
            <a:endParaRPr lang="en-US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0" y="2781300"/>
            <a:ext cx="9144000" cy="18288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buNone/>
            </a:pPr>
            <a:r>
              <a:rPr lang="en-US" sz="5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Definite article indicates a particular thing or a person. 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0" y="4800600"/>
            <a:ext cx="9144000" cy="1828800"/>
          </a:xfrm>
          <a:prstGeom prst="rect">
            <a:avLst/>
          </a:prstGeom>
          <a:solidFill>
            <a:srgbClr val="00B050"/>
          </a:solidFill>
        </p:spPr>
        <p:txBody>
          <a:bodyPr vert="horz" lIns="91440" tIns="45720" rIns="91440" bIns="45720" rtlCol="0" anchor="ctr">
            <a:noAutofit/>
          </a:bodyPr>
          <a:lstStyle/>
          <a:p>
            <a:pPr algn="ctr">
              <a:buNone/>
            </a:pPr>
            <a:r>
              <a:rPr lang="en-US" sz="4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Sentence </a:t>
            </a:r>
            <a:r>
              <a:rPr lang="en-US" sz="44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44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মধ্যে</a:t>
            </a:r>
            <a:r>
              <a:rPr lang="en-US" sz="44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44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যখন </a:t>
            </a:r>
            <a:r>
              <a:rPr lang="en-US" sz="44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44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Noun </a:t>
            </a:r>
            <a:r>
              <a:rPr lang="en-US" sz="44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44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পূর্বে</a:t>
            </a:r>
            <a:r>
              <a:rPr lang="en-US" sz="44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the </a:t>
            </a:r>
            <a:r>
              <a:rPr lang="en-US" sz="44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বসে</a:t>
            </a:r>
            <a:r>
              <a:rPr lang="en-US" sz="44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44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সেই</a:t>
            </a:r>
            <a:r>
              <a:rPr lang="en-US" sz="44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Noun </a:t>
            </a:r>
            <a:r>
              <a:rPr lang="bn-BD" sz="44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কে নির্দেশ করলে, তাকে</a:t>
            </a:r>
            <a:r>
              <a:rPr lang="en-US" sz="44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Definite Article </a:t>
            </a:r>
            <a:r>
              <a:rPr lang="en-US" sz="44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44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4400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Snip Same Side Corner Rectangle 5"/>
          <p:cNvSpPr/>
          <p:nvPr/>
        </p:nvSpPr>
        <p:spPr>
          <a:xfrm>
            <a:off x="19050" y="1143000"/>
            <a:ext cx="9067800" cy="1371600"/>
          </a:xfrm>
          <a:prstGeom prst="snip2Same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dirty="0" smtClean="0"/>
              <a:t>What is definite article?</a:t>
            </a:r>
            <a:endParaRPr lang="en-US" sz="6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1" animBg="1"/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14400" y="762000"/>
            <a:ext cx="7467600" cy="92333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5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Definite </a:t>
            </a:r>
            <a:r>
              <a:rPr lang="en-US" sz="5400" dirty="0" smtClean="0">
                <a:latin typeface="Times New Roman" pitchFamily="18" charset="0"/>
                <a:cs typeface="Times New Roman" pitchFamily="18" charset="0"/>
              </a:rPr>
              <a:t>Article</a:t>
            </a:r>
            <a:r>
              <a:rPr lang="en-US" sz="36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           </a:t>
            </a:r>
            <a:endParaRPr lang="en-US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62000" y="2410361"/>
            <a:ext cx="7696200" cy="1323439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latin typeface="NikoshBAN" pitchFamily="2" charset="0"/>
                <a:cs typeface="NikoshBAN" pitchFamily="2" charset="0"/>
              </a:rPr>
              <a:t>What is the word of definite Article ?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38200" y="4410670"/>
            <a:ext cx="7543800" cy="92333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pPr algn="ctr"/>
            <a:r>
              <a:rPr lang="en-US" sz="5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Ans. the</a:t>
            </a:r>
            <a:endParaRPr lang="en-US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lowchart: Alternate Process 5"/>
          <p:cNvSpPr/>
          <p:nvPr/>
        </p:nvSpPr>
        <p:spPr>
          <a:xfrm>
            <a:off x="76200" y="1219200"/>
            <a:ext cx="8915400" cy="1143000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/>
              <a:t>Do you know it is one type of parts of speech?</a:t>
            </a:r>
            <a:endParaRPr lang="en-US" sz="4000" dirty="0"/>
          </a:p>
        </p:txBody>
      </p:sp>
      <p:sp>
        <p:nvSpPr>
          <p:cNvPr id="8" name="Flowchart: Alternate Process 7"/>
          <p:cNvSpPr/>
          <p:nvPr/>
        </p:nvSpPr>
        <p:spPr>
          <a:xfrm>
            <a:off x="1066800" y="3048000"/>
            <a:ext cx="6781800" cy="1143000"/>
          </a:xfrm>
          <a:prstGeom prst="flowChartAlternateProcess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solidFill>
                  <a:schemeClr val="tx1"/>
                </a:solidFill>
              </a:rPr>
              <a:t>What is it?</a:t>
            </a:r>
            <a:endParaRPr lang="en-US" sz="4000" dirty="0"/>
          </a:p>
        </p:txBody>
      </p:sp>
      <p:sp>
        <p:nvSpPr>
          <p:cNvPr id="9" name="Flowchart: Alternate Process 8"/>
          <p:cNvSpPr/>
          <p:nvPr/>
        </p:nvSpPr>
        <p:spPr>
          <a:xfrm>
            <a:off x="1066800" y="4800600"/>
            <a:ext cx="6781800" cy="1143000"/>
          </a:xfrm>
          <a:prstGeom prst="flowChartAlternateProcess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/>
              <a:t>Okay. It is an Adjective.</a:t>
            </a:r>
            <a:endParaRPr lang="en-US" sz="4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76200"/>
            <a:ext cx="8077200" cy="914400"/>
          </a:xfrm>
          <a:solidFill>
            <a:srgbClr val="00FFCC"/>
          </a:solidFill>
        </p:spPr>
        <p:txBody>
          <a:bodyPr>
            <a:normAutofit fontScale="90000"/>
          </a:bodyPr>
          <a:lstStyle/>
          <a:p>
            <a:r>
              <a:rPr lang="en-US" dirty="0" smtClean="0"/>
              <a:t>Look at the picture and guess about it.</a:t>
            </a:r>
            <a:endParaRPr lang="en-US" dirty="0"/>
          </a:p>
        </p:txBody>
      </p:sp>
      <p:pic>
        <p:nvPicPr>
          <p:cNvPr id="7" name="Content Placeholder 6" descr="thCAIQ61SI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8600" y="1143000"/>
            <a:ext cx="4114800" cy="4724400"/>
          </a:xfrm>
        </p:spPr>
      </p:pic>
      <p:sp>
        <p:nvSpPr>
          <p:cNvPr id="5" name="TextBox 4"/>
          <p:cNvSpPr txBox="1"/>
          <p:nvPr/>
        </p:nvSpPr>
        <p:spPr>
          <a:xfrm>
            <a:off x="762000" y="5983069"/>
            <a:ext cx="3048000" cy="646331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/>
              <a:t>The </a:t>
            </a:r>
            <a:r>
              <a:rPr lang="en-US" sz="3600" dirty="0" err="1" smtClean="0"/>
              <a:t>Meghna</a:t>
            </a:r>
            <a:r>
              <a:rPr lang="en-US" sz="3600" dirty="0" smtClean="0"/>
              <a:t>. </a:t>
            </a:r>
            <a:endParaRPr lang="en-US" sz="3600" dirty="0"/>
          </a:p>
        </p:txBody>
      </p:sp>
      <p:pic>
        <p:nvPicPr>
          <p:cNvPr id="8" name="Picture 7" descr="Padma 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8200" y="1143000"/>
            <a:ext cx="4267200" cy="47244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5410200" y="5943600"/>
            <a:ext cx="3048000" cy="646331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/>
              <a:t>The </a:t>
            </a:r>
            <a:r>
              <a:rPr lang="en-US" sz="3600" dirty="0" err="1" smtClean="0"/>
              <a:t>Padma</a:t>
            </a:r>
            <a:r>
              <a:rPr lang="en-US" sz="3600" dirty="0" smtClean="0"/>
              <a:t>. </a:t>
            </a:r>
            <a:endParaRPr lang="en-US" sz="3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6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7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5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9" grpId="0" animBg="1"/>
      <p:bldP spid="9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0" y="76200"/>
            <a:ext cx="9144000" cy="762000"/>
          </a:xfrm>
          <a:solidFill>
            <a:srgbClr val="FFFF00"/>
          </a:solidFill>
        </p:spPr>
        <p:txBody>
          <a:bodyPr>
            <a:normAutofit/>
          </a:bodyPr>
          <a:lstStyle/>
          <a:p>
            <a:r>
              <a:rPr lang="en-US" dirty="0" smtClean="0"/>
              <a:t>Look at the picture and guess about it.</a:t>
            </a:r>
            <a:endParaRPr lang="en-US" dirty="0"/>
          </a:p>
        </p:txBody>
      </p:sp>
      <p:pic>
        <p:nvPicPr>
          <p:cNvPr id="5" name="Content Placeholder 4" descr="2.jpe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8600" y="905106"/>
            <a:ext cx="4114800" cy="4276494"/>
          </a:xfrm>
        </p:spPr>
      </p:pic>
      <p:sp>
        <p:nvSpPr>
          <p:cNvPr id="6" name="Rounded Rectangle 5"/>
          <p:cNvSpPr/>
          <p:nvPr/>
        </p:nvSpPr>
        <p:spPr>
          <a:xfrm>
            <a:off x="381000" y="5257800"/>
            <a:ext cx="3657600" cy="1447800"/>
          </a:xfrm>
          <a:prstGeom prst="roundRect">
            <a:avLst/>
          </a:prstGeom>
          <a:gradFill>
            <a:gsLst>
              <a:gs pos="0">
                <a:srgbClr val="03D4A8"/>
              </a:gs>
              <a:gs pos="25000">
                <a:srgbClr val="21D6E0"/>
              </a:gs>
              <a:gs pos="75000">
                <a:srgbClr val="0087E6"/>
              </a:gs>
              <a:gs pos="100000">
                <a:srgbClr val="005CBF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smtClean="0"/>
              <a:t>The Bay of Bengal. </a:t>
            </a:r>
            <a:endParaRPr lang="en-US" sz="4400" dirty="0"/>
          </a:p>
        </p:txBody>
      </p:sp>
      <p:pic>
        <p:nvPicPr>
          <p:cNvPr id="7" name="Content Placeholder 4" descr="Atlantic.jpe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0" y="914400"/>
            <a:ext cx="4267200" cy="4267200"/>
          </a:xfrm>
          <a:prstGeom prst="rect">
            <a:avLst/>
          </a:prstGeom>
        </p:spPr>
      </p:pic>
      <p:sp>
        <p:nvSpPr>
          <p:cNvPr id="9" name="Rounded Rectangle 8"/>
          <p:cNvSpPr/>
          <p:nvPr/>
        </p:nvSpPr>
        <p:spPr>
          <a:xfrm>
            <a:off x="4895850" y="5257800"/>
            <a:ext cx="3657600" cy="1447800"/>
          </a:xfrm>
          <a:prstGeom prst="roundRect">
            <a:avLst/>
          </a:prstGeom>
          <a:gradFill>
            <a:gsLst>
              <a:gs pos="0">
                <a:srgbClr val="03D4A8"/>
              </a:gs>
              <a:gs pos="25000">
                <a:srgbClr val="21D6E0"/>
              </a:gs>
              <a:gs pos="75000">
                <a:srgbClr val="0087E6"/>
              </a:gs>
              <a:gs pos="100000">
                <a:srgbClr val="005CBF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smtClean="0"/>
              <a:t>The Atlantic Ocean</a:t>
            </a:r>
            <a:endParaRPr lang="en-US" sz="4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0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1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 animBg="1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rek">
  <a:themeElements>
    <a:clrScheme name="Trek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Trek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905</TotalTime>
  <Words>729</Words>
  <Application>Microsoft Office PowerPoint</Application>
  <PresentationFormat>On-screen Show (4:3)</PresentationFormat>
  <Paragraphs>105</Paragraphs>
  <Slides>31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2" baseType="lpstr">
      <vt:lpstr>Trek</vt:lpstr>
      <vt:lpstr>Welcome WELCOME </vt:lpstr>
      <vt:lpstr>Slide 2</vt:lpstr>
      <vt:lpstr>Class: x</vt:lpstr>
      <vt:lpstr>Slide 4</vt:lpstr>
      <vt:lpstr>Slide 5</vt:lpstr>
      <vt:lpstr>Slide 6</vt:lpstr>
      <vt:lpstr>Slide 7</vt:lpstr>
      <vt:lpstr>Look at the picture and guess about it.</vt:lpstr>
      <vt:lpstr>Look at the picture and guess about it.</vt:lpstr>
      <vt:lpstr>Look at the picture and guess about it.</vt:lpstr>
      <vt:lpstr>Look at the picture and guess about it.</vt:lpstr>
      <vt:lpstr>Look at the picture and guess about it.</vt:lpstr>
      <vt:lpstr>Look at the picture and guess about it.</vt:lpstr>
      <vt:lpstr>Look at the picture and guess about it.</vt:lpstr>
      <vt:lpstr>Slide 15</vt:lpstr>
      <vt:lpstr>Look at the picture and guess about it.</vt:lpstr>
      <vt:lpstr>Look at the picture and guess about it.</vt:lpstr>
      <vt:lpstr>Look at the picture and guess about it.</vt:lpstr>
      <vt:lpstr>Look at the picture and guess about it.</vt:lpstr>
      <vt:lpstr>Slide 20</vt:lpstr>
      <vt:lpstr>Slide 21</vt:lpstr>
      <vt:lpstr>Rule 05: “The” is used before superlative degree. 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</vt:vector>
  </TitlesOfParts>
  <Company>vertex computer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Dear students!</dc:title>
  <dc:creator>vertex</dc:creator>
  <cp:lastModifiedBy>Lenovo-PC</cp:lastModifiedBy>
  <cp:revision>603</cp:revision>
  <dcterms:created xsi:type="dcterms:W3CDTF">2013-03-24T06:46:45Z</dcterms:created>
  <dcterms:modified xsi:type="dcterms:W3CDTF">2017-10-08T14:44:49Z</dcterms:modified>
</cp:coreProperties>
</file>